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62F9F-E2F5-41E3-23ED-E8E33C133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D79FD7-0026-A71E-79E3-05BCFE257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20C22-8BEC-3016-EA86-48E32DF9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4919-C2A3-376F-ACC3-9D534A73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862E9-1ABB-D629-7694-9214C5A5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311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C5A17-3948-BB2C-0415-BD068327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C4F4BB-9011-D386-F3C0-F6F3FABAD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4A741-B1E1-ABA4-9F8D-630943F3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13CA9-0895-D657-A5AF-98CDF22B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08B69-B7DC-F144-AA30-2578FB02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370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88F6BA-C2F3-F00E-78BA-FAF49CF73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F6C009-54C5-6B60-C2BA-8A9B4CFE7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FBF57-5A5E-0DD2-9961-2EA082A5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9B5E4B-65F4-C8C7-B15D-FB8233C6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39B64-A80A-D088-2DF3-A0221CE7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90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648FA-F30B-DF35-741C-36EEEBB3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10C56-22E3-F970-7883-36D41D4E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D2758-2F5D-506C-99C7-8B64DA23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50498-9F6F-B9AC-8750-55E78DEF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74070-464A-FA8B-C37C-8F69BB67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36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F5702-38C1-A373-2B9E-6A418560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8438F-31EA-9DBB-DE30-B52912283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D87B7-BB0E-E0EF-E534-BC74BDAD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35AC-4826-CD8B-4820-E13AB0B1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01C62-CFFD-E227-A328-AE1D4ADC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06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77EFB-98A2-63C9-2E3F-FF11E870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DD17F-665F-1DBC-F4FA-FB127AE39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69E3BC-11B9-13F6-F39B-C60302988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DE4FF-6D03-8E3C-E13A-370D4DDA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DD1F6-9128-CF3B-C9C2-1CC364B4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3E03EB-B269-191E-125E-E2B343D9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305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F0F84-5C30-D209-F9E5-DDD2421F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0142C5-9CF3-5A88-6C9F-95278BCC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BA00C0-7194-EAC5-70BC-48D4C71B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A7171B-8A22-C4B6-566E-BA1658960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54D079-BF67-BB78-CF8C-B1B853165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B613F7-D2A9-D53D-5DE2-14611DED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29B5E7-3F65-99F0-E3A4-2F51A212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6853F-AA94-18F4-15EB-AA40C112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240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FDD59-CCF7-B181-4133-C251908E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661467-359E-1DBF-5353-DD871CF0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527C51-A862-B0E2-0446-1ACB9131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50028D-319A-836E-19B4-2E85D08F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50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77F10C-7E03-BE45-9E43-6B203FF9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6A146A-FE16-989C-BD0B-EE49832E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A418C8-69ED-EACA-D966-3A7F801C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698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20CC9-E6C0-9570-D3E0-A21114FD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1B1AD-6A37-057F-38B4-7077F7DA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D7A97E-6925-6CF3-EEE3-8E86E030F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0C5F5-DDC6-5F5E-60EC-2393D5A7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32AE1-5908-1608-D856-3587942C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EAE82-5F0F-731E-4209-DBCCD635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20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A8F3F-69D8-D9E4-0F80-241FD55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3D10CA-CA65-2A87-F6AE-E807A1A30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9DB65-ED3C-86D4-6A19-D20B19EBB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AB89FB-4468-6B94-4A89-D83F4BED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99BDF2-163B-E0D2-F97E-34EDB320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596A4-4EEE-0281-2448-31B5770A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96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A72CA-6351-F763-7E90-2EE4645D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14045B-5BA0-BA9F-F21A-B3090E49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603-F6BF-912E-D7B1-4F10B3506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82075-FB58-4E29-9C5B-5B45847AEF22}" type="datetimeFigureOut">
              <a:rPr lang="ru-KZ" smtClean="0"/>
              <a:t>16.03.2026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19FB4-A941-4AFB-F75F-F5BEE1ADB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AE85-9981-5144-BF7A-456064FC6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9C91A-7329-4556-B4CC-E7801EFC2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08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247C-CD0E-DBA4-E28C-C85B57A1F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WSN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түйіндерінің</a:t>
            </a:r>
            <a:r>
              <a:rPr lang="ru-RU" dirty="0"/>
              <a:t> энергия </a:t>
            </a:r>
            <a:r>
              <a:rPr lang="ru-RU" dirty="0" err="1"/>
              <a:t>тұтынуы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автономды</a:t>
            </a:r>
            <a:r>
              <a:rPr lang="ru-RU" dirty="0"/>
              <a:t> </a:t>
            </a:r>
            <a:r>
              <a:rPr lang="ru-RU" dirty="0" err="1"/>
              <a:t>жұмысы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B29297-4616-A54D-E00F-DBE9CFA93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0421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err="1"/>
              <a:t>Сымсыз</a:t>
            </a:r>
            <a:r>
              <a:rPr lang="ru-RU" sz="3200" dirty="0"/>
              <a:t> </a:t>
            </a:r>
            <a:r>
              <a:rPr lang="ru-RU" sz="3200" dirty="0" err="1"/>
              <a:t>сенсорлық</a:t>
            </a:r>
            <a:r>
              <a:rPr lang="ru-RU" sz="3200" dirty="0"/>
              <a:t> </a:t>
            </a:r>
            <a:r>
              <a:rPr lang="ru-RU" sz="3200" dirty="0" err="1"/>
              <a:t>желілер</a:t>
            </a:r>
            <a:br>
              <a:rPr lang="ru-RU" sz="3200" dirty="0"/>
            </a:br>
            <a:r>
              <a:rPr lang="ru-RU" sz="3200" dirty="0"/>
              <a:t>9-лекция</a:t>
            </a:r>
            <a:br>
              <a:rPr lang="ru-RU" sz="3200" dirty="0"/>
            </a:br>
            <a:r>
              <a:rPr lang="ru-RU" sz="3200" dirty="0"/>
              <a:t>16.03.2026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142302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703238-9528-22C0-06F9-5F0900ACE82F}"/>
              </a:ext>
            </a:extLst>
          </p:cNvPr>
          <p:cNvSpPr txBox="1"/>
          <p:nvPr/>
        </p:nvSpPr>
        <p:spPr>
          <a:xfrm>
            <a:off x="703908" y="639385"/>
            <a:ext cx="1071251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WSN </a:t>
            </a:r>
            <a:r>
              <a:rPr lang="ru-RU" sz="2800" dirty="0" err="1"/>
              <a:t>желілерінде</a:t>
            </a:r>
            <a:r>
              <a:rPr lang="ru-RU" sz="2800" dirty="0"/>
              <a:t> маршрутизация </a:t>
            </a:r>
            <a:r>
              <a:rPr lang="ru-RU" sz="2800" dirty="0" err="1"/>
              <a:t>классикалық</a:t>
            </a:r>
            <a:r>
              <a:rPr lang="ru-RU" sz="2800" dirty="0"/>
              <a:t> </a:t>
            </a:r>
            <a:r>
              <a:rPr lang="ru-RU" sz="2800" dirty="0" err="1"/>
              <a:t>желілерден</a:t>
            </a:r>
            <a:r>
              <a:rPr lang="ru-RU" sz="2800" dirty="0"/>
              <a:t> </a:t>
            </a:r>
            <a:r>
              <a:rPr lang="ru-RU" sz="2800" dirty="0" err="1"/>
              <a:t>ерекшеленеді</a:t>
            </a:r>
            <a:r>
              <a:rPr lang="ru-RU" sz="2800" dirty="0"/>
              <a:t>.</a:t>
            </a:r>
            <a:endParaRPr lang="en-US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b="1" dirty="0" err="1"/>
              <a:t>Ерекшеліктері</a:t>
            </a:r>
            <a:endParaRPr lang="ru-RU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энергия ресурсы </a:t>
            </a:r>
            <a:r>
              <a:rPr lang="ru-RU" sz="2800" dirty="0" err="1"/>
              <a:t>шектеулі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желі</a:t>
            </a:r>
            <a:r>
              <a:rPr lang="ru-RU" sz="2800" dirty="0"/>
              <a:t> </a:t>
            </a:r>
            <a:r>
              <a:rPr lang="ru-RU" sz="2800" dirty="0" err="1"/>
              <a:t>топологиясы</a:t>
            </a:r>
            <a:r>
              <a:rPr lang="ru-RU" sz="2800" dirty="0"/>
              <a:t> </a:t>
            </a:r>
            <a:r>
              <a:rPr lang="ru-RU" sz="2800" dirty="0" err="1"/>
              <a:t>жиі</a:t>
            </a:r>
            <a:r>
              <a:rPr lang="ru-RU" sz="2800" dirty="0"/>
              <a:t> </a:t>
            </a:r>
            <a:r>
              <a:rPr lang="ru-RU" sz="2800" dirty="0" err="1"/>
              <a:t>өзгеруі</a:t>
            </a:r>
            <a:r>
              <a:rPr lang="ru-RU" sz="2800" dirty="0"/>
              <a:t> </a:t>
            </a:r>
            <a:r>
              <a:rPr lang="ru-RU" sz="2800" dirty="0" err="1"/>
              <a:t>мүмкін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түйіндер</a:t>
            </a:r>
            <a:r>
              <a:rPr lang="ru-RU" sz="2800" dirty="0"/>
              <a:t> саны </a:t>
            </a:r>
            <a:r>
              <a:rPr lang="ru-RU" sz="2800" dirty="0" err="1"/>
              <a:t>өте</a:t>
            </a:r>
            <a:r>
              <a:rPr lang="ru-RU" sz="2800" dirty="0"/>
              <a:t> </a:t>
            </a:r>
            <a:r>
              <a:rPr lang="ru-RU" sz="2800" dirty="0" err="1"/>
              <a:t>көп</a:t>
            </a:r>
            <a:r>
              <a:rPr lang="ru-RU" sz="2800" dirty="0"/>
              <a:t> </a:t>
            </a:r>
            <a:r>
              <a:rPr lang="ru-RU" sz="2800" dirty="0" err="1"/>
              <a:t>болуы</a:t>
            </a:r>
            <a:r>
              <a:rPr lang="ru-RU" sz="2800" dirty="0"/>
              <a:t> </a:t>
            </a:r>
            <a:r>
              <a:rPr lang="ru-RU" sz="2800" dirty="0" err="1"/>
              <a:t>мүмкін</a:t>
            </a:r>
            <a:endParaRPr lang="en-US" sz="2800" dirty="0"/>
          </a:p>
          <a:p>
            <a:endParaRPr lang="ru-RU" sz="2800" dirty="0"/>
          </a:p>
          <a:p>
            <a:pPr>
              <a:buNone/>
            </a:pPr>
            <a:r>
              <a:rPr lang="ru-RU" sz="2800" b="1" dirty="0" err="1"/>
              <a:t>Сондықтан</a:t>
            </a:r>
            <a:endParaRPr lang="ru-RU" sz="2800" b="1" dirty="0"/>
          </a:p>
          <a:p>
            <a:pPr>
              <a:buNone/>
            </a:pPr>
            <a:r>
              <a:rPr lang="en-US" sz="2800" dirty="0"/>
              <a:t>WSN </a:t>
            </a:r>
            <a:r>
              <a:rPr lang="ru-RU" sz="2800" dirty="0" err="1"/>
              <a:t>протоколдары</a:t>
            </a:r>
            <a:r>
              <a:rPr lang="ru-RU" sz="2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энергия </a:t>
            </a:r>
            <a:r>
              <a:rPr lang="ru-RU" sz="2800" dirty="0" err="1"/>
              <a:t>тиімді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масштабталатын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қарапайым</a:t>
            </a:r>
            <a:r>
              <a:rPr lang="ru-RU" sz="2800" dirty="0"/>
              <a:t> </a:t>
            </a:r>
            <a:r>
              <a:rPr lang="ru-RU" sz="2800" dirty="0" err="1"/>
              <a:t>болуы</a:t>
            </a:r>
            <a:r>
              <a:rPr lang="ru-RU" sz="2800" dirty="0"/>
              <a:t> керек</a:t>
            </a:r>
          </a:p>
        </p:txBody>
      </p:sp>
    </p:spTree>
    <p:extLst>
      <p:ext uri="{BB962C8B-B14F-4D97-AF65-F5344CB8AC3E}">
        <p14:creationId xmlns:p14="http://schemas.microsoft.com/office/powerpoint/2010/main" val="213306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831571-A990-FF5B-2AE8-693D9FF9712E}"/>
              </a:ext>
            </a:extLst>
          </p:cNvPr>
          <p:cNvSpPr txBox="1"/>
          <p:nvPr/>
        </p:nvSpPr>
        <p:spPr>
          <a:xfrm>
            <a:off x="645814" y="309803"/>
            <a:ext cx="50488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Single-hop transmission – </a:t>
            </a:r>
            <a:r>
              <a:rPr lang="ru-RU" sz="2800" dirty="0" err="1"/>
              <a:t>деректер</a:t>
            </a:r>
            <a:r>
              <a:rPr lang="ru-RU" sz="2800" dirty="0"/>
              <a:t> </a:t>
            </a:r>
            <a:r>
              <a:rPr lang="ru-RU" sz="2800" b="1" dirty="0" err="1"/>
              <a:t>тікелей</a:t>
            </a:r>
            <a:r>
              <a:rPr lang="ru-RU" sz="2800" dirty="0"/>
              <a:t> </a:t>
            </a:r>
            <a:r>
              <a:rPr lang="ru-RU" sz="2800" dirty="0" err="1"/>
              <a:t>базалық</a:t>
            </a:r>
            <a:r>
              <a:rPr lang="ru-RU" sz="2800" dirty="0"/>
              <a:t> </a:t>
            </a:r>
            <a:r>
              <a:rPr lang="ru-RU" sz="2800" dirty="0" err="1"/>
              <a:t>станцияға</a:t>
            </a:r>
            <a:r>
              <a:rPr lang="ru-RU" sz="2800" dirty="0"/>
              <a:t> </a:t>
            </a:r>
            <a:r>
              <a:rPr lang="ru-RU" sz="2800" dirty="0" err="1"/>
              <a:t>жіберіледі</a:t>
            </a:r>
            <a:r>
              <a:rPr lang="ru-RU" sz="2800" dirty="0"/>
              <a:t>.</a:t>
            </a:r>
            <a:endParaRPr lang="en-US" sz="2800" dirty="0"/>
          </a:p>
          <a:p>
            <a:pPr>
              <a:buNone/>
            </a:pP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33D60-D614-CD15-8310-8DEA7C4F1952}"/>
              </a:ext>
            </a:extLst>
          </p:cNvPr>
          <p:cNvSpPr txBox="1"/>
          <p:nvPr/>
        </p:nvSpPr>
        <p:spPr>
          <a:xfrm>
            <a:off x="645814" y="2125685"/>
            <a:ext cx="28940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/>
              <a:t>Артықшылықтары</a:t>
            </a:r>
            <a:endParaRPr lang="ru-RU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қарапайым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кідіріс</a:t>
            </a:r>
            <a:r>
              <a:rPr lang="ru-RU" sz="2000" dirty="0"/>
              <a:t> аз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None/>
            </a:pPr>
            <a:r>
              <a:rPr lang="ru-RU" sz="2000" b="1" dirty="0" err="1"/>
              <a:t>Кемшіліктері</a:t>
            </a:r>
            <a:endParaRPr lang="ru-RU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энергия </a:t>
            </a:r>
            <a:r>
              <a:rPr lang="ru-RU" sz="2000" dirty="0" err="1"/>
              <a:t>шығыны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алыс</a:t>
            </a:r>
            <a:r>
              <a:rPr lang="ru-RU" sz="2000" dirty="0"/>
              <a:t> </a:t>
            </a:r>
            <a:r>
              <a:rPr lang="ru-RU" sz="2000" dirty="0" err="1"/>
              <a:t>орналасқан</a:t>
            </a:r>
            <a:r>
              <a:rPr lang="ru-RU" sz="2000" dirty="0"/>
              <a:t> </a:t>
            </a:r>
            <a:r>
              <a:rPr lang="ru-RU" sz="2000" dirty="0" err="1"/>
              <a:t>түйіндер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тиімсіз</a:t>
            </a:r>
            <a:endParaRPr lang="ru-RU" sz="2000" dirty="0"/>
          </a:p>
          <a:p>
            <a:pPr>
              <a:buNone/>
            </a:pPr>
            <a:r>
              <a:rPr lang="ru-RU" sz="2000" dirty="0" err="1"/>
              <a:t>Көбіне</a:t>
            </a:r>
            <a:r>
              <a:rPr lang="ru-RU" sz="2000" dirty="0"/>
              <a:t> </a:t>
            </a:r>
            <a:r>
              <a:rPr lang="ru-RU" sz="2000" b="1" dirty="0" err="1"/>
              <a:t>шағын</a:t>
            </a:r>
            <a:r>
              <a:rPr lang="ru-RU" sz="2000" b="1" dirty="0"/>
              <a:t> </a:t>
            </a:r>
            <a:r>
              <a:rPr lang="ru-RU" sz="2000" b="1" dirty="0" err="1"/>
              <a:t>желілерде</a:t>
            </a:r>
            <a:r>
              <a:rPr lang="ru-RU" sz="2000" dirty="0"/>
              <a:t> </a:t>
            </a:r>
            <a:r>
              <a:rPr lang="ru-RU" sz="2000" dirty="0" err="1"/>
              <a:t>қолданылады</a:t>
            </a:r>
            <a:r>
              <a:rPr lang="ru-RU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69601-1B52-0FB0-3F60-91C553B25887}"/>
              </a:ext>
            </a:extLst>
          </p:cNvPr>
          <p:cNvSpPr txBox="1"/>
          <p:nvPr/>
        </p:nvSpPr>
        <p:spPr>
          <a:xfrm>
            <a:off x="6497372" y="309803"/>
            <a:ext cx="48730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Multi-hop transmission</a:t>
            </a:r>
            <a:r>
              <a:rPr lang="en-US" sz="2800" dirty="0"/>
              <a:t> — </a:t>
            </a:r>
            <a:r>
              <a:rPr lang="ru-RU" sz="2800" dirty="0" err="1"/>
              <a:t>деректер</a:t>
            </a:r>
            <a:r>
              <a:rPr lang="ru-RU" sz="2800" dirty="0"/>
              <a:t> </a:t>
            </a:r>
            <a:r>
              <a:rPr lang="ru-RU" sz="2800" dirty="0" err="1"/>
              <a:t>бірнеше</a:t>
            </a:r>
            <a:r>
              <a:rPr lang="ru-RU" sz="2800" dirty="0"/>
              <a:t> </a:t>
            </a:r>
            <a:r>
              <a:rPr lang="ru-RU" sz="2800" dirty="0" err="1"/>
              <a:t>түйін</a:t>
            </a:r>
            <a:r>
              <a:rPr lang="ru-RU" sz="2800" dirty="0"/>
              <a:t> </a:t>
            </a:r>
            <a:r>
              <a:rPr lang="ru-RU" sz="2800" dirty="0" err="1"/>
              <a:t>арқылы</a:t>
            </a:r>
            <a:r>
              <a:rPr lang="ru-RU" sz="2800" dirty="0"/>
              <a:t> </a:t>
            </a:r>
            <a:r>
              <a:rPr lang="ru-RU" sz="2800" dirty="0" err="1"/>
              <a:t>беріледі</a:t>
            </a:r>
            <a:r>
              <a:rPr lang="ru-RU" sz="2800" dirty="0"/>
              <a:t>.</a:t>
            </a:r>
            <a:endParaRPr lang="ru-KZ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4A907-9A55-B456-CA0B-A91BD14E783F}"/>
              </a:ext>
            </a:extLst>
          </p:cNvPr>
          <p:cNvSpPr txBox="1"/>
          <p:nvPr/>
        </p:nvSpPr>
        <p:spPr>
          <a:xfrm>
            <a:off x="9145888" y="2048740"/>
            <a:ext cx="29691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Node → Node → Node → Base station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ru-RU" sz="2000" b="1" dirty="0" err="1"/>
              <a:t>Артықшылықтары</a:t>
            </a:r>
            <a:endParaRPr lang="ru-RU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энергия </a:t>
            </a:r>
            <a:r>
              <a:rPr lang="ru-RU" sz="2000" dirty="0" err="1"/>
              <a:t>үнемделеді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үлкен</a:t>
            </a:r>
            <a:r>
              <a:rPr lang="ru-RU" sz="2000" dirty="0"/>
              <a:t> </a:t>
            </a:r>
            <a:r>
              <a:rPr lang="ru-RU" sz="2000" dirty="0" err="1"/>
              <a:t>желілер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тиімді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None/>
            </a:pPr>
            <a:r>
              <a:rPr lang="ru-RU" sz="2000" b="1" dirty="0" err="1"/>
              <a:t>Кемшіліктері</a:t>
            </a:r>
            <a:endParaRPr lang="ru-RU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маршрутты</a:t>
            </a:r>
            <a:r>
              <a:rPr lang="ru-RU" sz="2000" dirty="0"/>
              <a:t> </a:t>
            </a:r>
            <a:r>
              <a:rPr lang="ru-RU" sz="2000" dirty="0" err="1"/>
              <a:t>басқару</a:t>
            </a:r>
            <a:r>
              <a:rPr lang="ru-RU" sz="2000" dirty="0"/>
              <a:t> </a:t>
            </a:r>
            <a:r>
              <a:rPr lang="ru-RU" sz="2000" dirty="0" err="1"/>
              <a:t>күрделірек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кідіріс</a:t>
            </a:r>
            <a:r>
              <a:rPr lang="ru-RU" sz="2000" dirty="0"/>
              <a:t> </a:t>
            </a:r>
            <a:r>
              <a:rPr lang="ru-RU" sz="2000" dirty="0" err="1"/>
              <a:t>артуы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endParaRPr lang="ru-RU" sz="20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DFC81BB-AF12-8973-ACD1-1FBCC73E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97" y="2859016"/>
            <a:ext cx="48006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9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09C244-6C2B-8C9D-3AB6-8F55AF57B4F2}"/>
              </a:ext>
            </a:extLst>
          </p:cNvPr>
          <p:cNvSpPr txBox="1"/>
          <p:nvPr/>
        </p:nvSpPr>
        <p:spPr>
          <a:xfrm>
            <a:off x="441739" y="243512"/>
            <a:ext cx="557565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WSN </a:t>
            </a:r>
            <a:r>
              <a:rPr lang="ru-RU" sz="2400" dirty="0" err="1"/>
              <a:t>желілерінде</a:t>
            </a:r>
            <a:r>
              <a:rPr lang="ru-RU" sz="2400" dirty="0"/>
              <a:t> </a:t>
            </a:r>
            <a:r>
              <a:rPr lang="ru-RU" sz="2400" dirty="0" err="1"/>
              <a:t>қолданылатын</a:t>
            </a:r>
            <a:r>
              <a:rPr lang="ru-RU" sz="2400" dirty="0"/>
              <a:t> </a:t>
            </a:r>
            <a:r>
              <a:rPr lang="ru-RU" sz="2400" dirty="0" err="1"/>
              <a:t>алгоритмдер</a:t>
            </a:r>
            <a:r>
              <a:rPr lang="ru-RU" sz="2400" dirty="0"/>
              <a:t>:</a:t>
            </a:r>
            <a:endParaRPr lang="en-US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en-US" sz="2400" b="1" dirty="0"/>
              <a:t>Flooding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деректер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түйіндерге</a:t>
            </a:r>
            <a:r>
              <a:rPr lang="ru-RU" sz="2400" dirty="0"/>
              <a:t> </a:t>
            </a:r>
            <a:r>
              <a:rPr lang="ru-RU" sz="2400" dirty="0" err="1"/>
              <a:t>жіберіледі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қарапайым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энергия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жұмсайды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None/>
            </a:pPr>
            <a:r>
              <a:rPr lang="en-US" sz="2400" b="1" dirty="0"/>
              <a:t>LEACH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кластерлік</a:t>
            </a:r>
            <a:r>
              <a:rPr lang="ru-RU" sz="2400" dirty="0"/>
              <a:t> алгоритм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кластер </a:t>
            </a:r>
            <a:r>
              <a:rPr lang="ru-RU" sz="2400" dirty="0" err="1"/>
              <a:t>басшысы</a:t>
            </a:r>
            <a:r>
              <a:rPr lang="ru-RU" sz="2400" dirty="0"/>
              <a:t> </a:t>
            </a:r>
            <a:r>
              <a:rPr lang="ru-RU" sz="2400" dirty="0" err="1"/>
              <a:t>деректерді</a:t>
            </a:r>
            <a:r>
              <a:rPr lang="ru-RU" sz="2400" dirty="0"/>
              <a:t> </a:t>
            </a:r>
            <a:r>
              <a:rPr lang="ru-RU" sz="2400" dirty="0" err="1"/>
              <a:t>жинайды</a:t>
            </a:r>
            <a:endParaRPr lang="ru-RU" sz="2400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Directed diffusion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деректер</a:t>
            </a:r>
            <a:r>
              <a:rPr lang="ru-RU" sz="2400" dirty="0"/>
              <a:t> </a:t>
            </a:r>
            <a:r>
              <a:rPr lang="ru-RU" sz="2400" dirty="0" err="1"/>
              <a:t>сұраныс</a:t>
            </a:r>
            <a:r>
              <a:rPr lang="ru-RU" sz="2400" dirty="0"/>
              <a:t> </a:t>
            </a:r>
            <a:r>
              <a:rPr lang="ru-RU" sz="2400" dirty="0" err="1"/>
              <a:t>негізінде</a:t>
            </a:r>
            <a:r>
              <a:rPr lang="ru-RU" sz="2400" dirty="0"/>
              <a:t> </a:t>
            </a:r>
            <a:r>
              <a:rPr lang="ru-RU" sz="2400" dirty="0" err="1"/>
              <a:t>таралады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энергия </a:t>
            </a:r>
            <a:r>
              <a:rPr lang="ru-RU" sz="2400" dirty="0" err="1"/>
              <a:t>тиімді</a:t>
            </a:r>
            <a:endParaRPr lang="ru-RU" sz="2400" dirty="0"/>
          </a:p>
        </p:txBody>
      </p:sp>
      <p:sp>
        <p:nvSpPr>
          <p:cNvPr id="6" name="AutoShape 2" descr="Wsn routing protocol | PPTX">
            <a:extLst>
              <a:ext uri="{FF2B5EF4-FFF2-40B4-BE49-F238E27FC236}">
                <a16:creationId xmlns:a16="http://schemas.microsoft.com/office/drawing/2014/main" id="{5094F09D-0CCA-2BF7-A2F7-095E964F3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9220" name="Picture 4" descr="Flooding in data communication networks | Download Scientific Diagram">
            <a:extLst>
              <a:ext uri="{FF2B5EF4-FFF2-40B4-BE49-F238E27FC236}">
                <a16:creationId xmlns:a16="http://schemas.microsoft.com/office/drawing/2014/main" id="{2D5154C6-2C23-AC8A-34DD-51C62E10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94" y="600110"/>
            <a:ext cx="1846900" cy="21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earch on routing optimization of WSNs based on improved LEACH protocol |  Journal on Wireless Communications and Networking | Springer Nature Link">
            <a:extLst>
              <a:ext uri="{FF2B5EF4-FFF2-40B4-BE49-F238E27FC236}">
                <a16:creationId xmlns:a16="http://schemas.microsoft.com/office/drawing/2014/main" id="{40A02C82-D47D-0C12-F422-32D71A3E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15" y="3276600"/>
            <a:ext cx="3318059" cy="21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irected Diffusion - an overview | ScienceDirect Topics">
            <a:extLst>
              <a:ext uri="{FF2B5EF4-FFF2-40B4-BE49-F238E27FC236}">
                <a16:creationId xmlns:a16="http://schemas.microsoft.com/office/drawing/2014/main" id="{0FB26C68-5D0F-E2B1-04D7-8DE92D47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64" y="4733683"/>
            <a:ext cx="2856297" cy="194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3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3051FA-6239-2FB5-ED4A-5A77671E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95" y="1168735"/>
            <a:ext cx="6205421" cy="3131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8AF68-89A9-9AF8-F0DD-2CEE40D504F3}"/>
              </a:ext>
            </a:extLst>
          </p:cNvPr>
          <p:cNvSpPr txBox="1"/>
          <p:nvPr/>
        </p:nvSpPr>
        <p:spPr>
          <a:xfrm>
            <a:off x="559051" y="337738"/>
            <a:ext cx="10332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WSN </a:t>
            </a:r>
            <a:r>
              <a:rPr lang="ru-RU" sz="2400" b="1" dirty="0" err="1"/>
              <a:t>жүйелеріндегі</a:t>
            </a:r>
            <a:r>
              <a:rPr lang="ru-RU" sz="2400" b="1" dirty="0"/>
              <a:t> маршрутизация </a:t>
            </a:r>
            <a:r>
              <a:rPr lang="ru-RU" sz="2400" b="1" dirty="0" err="1"/>
              <a:t>протоколдарының</a:t>
            </a:r>
            <a:r>
              <a:rPr lang="ru-RU" sz="2400" b="1" dirty="0"/>
              <a:t> </a:t>
            </a:r>
            <a:r>
              <a:rPr lang="ru-RU" sz="2400" b="1" dirty="0" err="1"/>
              <a:t>классификациясы</a:t>
            </a:r>
            <a:endParaRPr lang="ru-KZ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C2D98-D49A-C874-04FE-3FA100A7B9C2}"/>
              </a:ext>
            </a:extLst>
          </p:cNvPr>
          <p:cNvSpPr txBox="1"/>
          <p:nvPr/>
        </p:nvSpPr>
        <p:spPr>
          <a:xfrm>
            <a:off x="559051" y="4600183"/>
            <a:ext cx="6097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WSN </a:t>
            </a:r>
            <a:r>
              <a:rPr lang="ru-RU" b="1" dirty="0" err="1"/>
              <a:t>жүйелерінде</a:t>
            </a:r>
            <a:r>
              <a:rPr lang="ru-RU" b="1" dirty="0"/>
              <a:t> маршрутизация </a:t>
            </a:r>
            <a:r>
              <a:rPr lang="ru-RU" b="1" dirty="0" err="1"/>
              <a:t>протоколдары</a:t>
            </a:r>
            <a:r>
              <a:rPr lang="ru-RU" b="1" dirty="0"/>
              <a:t> </a:t>
            </a:r>
            <a:r>
              <a:rPr lang="ru-RU" b="1" dirty="0" err="1"/>
              <a:t>бірнеше</a:t>
            </a:r>
            <a:r>
              <a:rPr lang="ru-RU" b="1" dirty="0"/>
              <a:t> критерий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жіктеледі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маршрутты</a:t>
            </a:r>
            <a:r>
              <a:rPr lang="ru-RU" b="1" dirty="0"/>
              <a:t> </a:t>
            </a:r>
            <a:r>
              <a:rPr lang="ru-RU" b="1" dirty="0" err="1"/>
              <a:t>қалыптастыру</a:t>
            </a:r>
            <a:r>
              <a:rPr lang="ru-RU" b="1" dirty="0"/>
              <a:t> </a:t>
            </a:r>
            <a:r>
              <a:rPr lang="ru-RU" b="1" dirty="0" err="1"/>
              <a:t>әдісі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желі</a:t>
            </a:r>
            <a:r>
              <a:rPr lang="ru-RU" b="1" dirty="0"/>
              <a:t> </a:t>
            </a:r>
            <a:r>
              <a:rPr lang="ru-RU" b="1" dirty="0" err="1"/>
              <a:t>құрылымы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желі</a:t>
            </a:r>
            <a:r>
              <a:rPr lang="ru-RU" b="1" dirty="0"/>
              <a:t> </a:t>
            </a:r>
            <a:r>
              <a:rPr lang="ru-RU" b="1" dirty="0" err="1"/>
              <a:t>операциялары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байланысты</a:t>
            </a:r>
            <a:r>
              <a:rPr lang="ru-RU" b="1" dirty="0"/>
              <a:t> </a:t>
            </a:r>
            <a:r>
              <a:rPr lang="ru-RU" b="1" dirty="0" err="1"/>
              <a:t>бастайтын</a:t>
            </a:r>
            <a:r>
              <a:rPr lang="ru-RU" b="1" dirty="0"/>
              <a:t> </a:t>
            </a:r>
            <a:r>
              <a:rPr lang="ru-RU" b="1" dirty="0" err="1"/>
              <a:t>түйін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85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67EB0-1E04-11E6-9C52-2883FBED2631}"/>
              </a:ext>
            </a:extLst>
          </p:cNvPr>
          <p:cNvSpPr txBox="1"/>
          <p:nvPr/>
        </p:nvSpPr>
        <p:spPr>
          <a:xfrm>
            <a:off x="350823" y="347752"/>
            <a:ext cx="58598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Route Processing</a:t>
            </a:r>
          </a:p>
          <a:p>
            <a:pPr>
              <a:buNone/>
            </a:pPr>
            <a:r>
              <a:rPr lang="ru-RU" sz="2400" dirty="0" err="1"/>
              <a:t>Маршрутты</a:t>
            </a:r>
            <a:r>
              <a:rPr lang="ru-RU" sz="2400" dirty="0"/>
              <a:t> </a:t>
            </a:r>
            <a:r>
              <a:rPr lang="ru-RU" sz="2400" dirty="0" err="1"/>
              <a:t>құру</a:t>
            </a:r>
            <a:r>
              <a:rPr lang="ru-RU" sz="2400" dirty="0"/>
              <a:t> </a:t>
            </a:r>
            <a:r>
              <a:rPr lang="ru-RU" sz="2400" dirty="0" err="1"/>
              <a:t>тәсілі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Proactive</a:t>
            </a:r>
            <a:r>
              <a:rPr lang="en-US" sz="2400" dirty="0"/>
              <a:t> – </a:t>
            </a:r>
            <a:r>
              <a:rPr lang="ru-RU" sz="2400" dirty="0"/>
              <a:t>маршрут </a:t>
            </a:r>
            <a:r>
              <a:rPr lang="ru-RU" sz="2400" dirty="0" err="1"/>
              <a:t>алдын</a:t>
            </a:r>
            <a:r>
              <a:rPr lang="ru-RU" sz="2400" dirty="0"/>
              <a:t> ала </a:t>
            </a:r>
            <a:r>
              <a:rPr lang="ru-RU" sz="2400" dirty="0" err="1"/>
              <a:t>құрылады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Reactive</a:t>
            </a:r>
            <a:r>
              <a:rPr lang="en-US" sz="2400" dirty="0"/>
              <a:t> – </a:t>
            </a:r>
            <a:r>
              <a:rPr lang="ru-RU" sz="2400" dirty="0"/>
              <a:t>маршрут </a:t>
            </a:r>
            <a:r>
              <a:rPr lang="ru-RU" sz="2400" dirty="0" err="1"/>
              <a:t>қажет</a:t>
            </a:r>
            <a:r>
              <a:rPr lang="ru-RU" sz="2400" dirty="0"/>
              <a:t> </a:t>
            </a:r>
            <a:r>
              <a:rPr lang="ru-RU" sz="2400" dirty="0" err="1"/>
              <a:t>болғанда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құрылады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Hybrid</a:t>
            </a:r>
            <a:r>
              <a:rPr lang="en-US" sz="2400" dirty="0"/>
              <a:t> –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тәсілдің</a:t>
            </a:r>
            <a:r>
              <a:rPr lang="ru-RU" sz="2400" dirty="0"/>
              <a:t> </a:t>
            </a:r>
            <a:r>
              <a:rPr lang="ru-RU" sz="2400" dirty="0" err="1"/>
              <a:t>комбинациясы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69C53-B4B0-13AE-6F93-FA02FA40A5BF}"/>
              </a:ext>
            </a:extLst>
          </p:cNvPr>
          <p:cNvSpPr txBox="1"/>
          <p:nvPr/>
        </p:nvSpPr>
        <p:spPr>
          <a:xfrm>
            <a:off x="6380431" y="347752"/>
            <a:ext cx="53166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Network Structure</a:t>
            </a:r>
          </a:p>
          <a:p>
            <a:pPr>
              <a:buNone/>
            </a:pPr>
            <a:r>
              <a:rPr lang="ru-RU" sz="2400" dirty="0" err="1"/>
              <a:t>Желі</a:t>
            </a:r>
            <a:r>
              <a:rPr lang="ru-RU" sz="2400" dirty="0"/>
              <a:t> </a:t>
            </a:r>
            <a:r>
              <a:rPr lang="ru-RU" sz="2400" dirty="0" err="1"/>
              <a:t>құрылымы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Flat</a:t>
            </a:r>
            <a:r>
              <a:rPr lang="en-US" sz="2400" dirty="0"/>
              <a:t> –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түйіндер</a:t>
            </a:r>
            <a:r>
              <a:rPr lang="ru-RU" sz="2400" dirty="0"/>
              <a:t> </a:t>
            </a:r>
            <a:r>
              <a:rPr lang="ru-RU" sz="2400" dirty="0" err="1"/>
              <a:t>тең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Hierarchical</a:t>
            </a:r>
            <a:r>
              <a:rPr lang="en-US" sz="2400" dirty="0"/>
              <a:t> – </a:t>
            </a:r>
            <a:r>
              <a:rPr lang="ru-RU" sz="2400" dirty="0" err="1"/>
              <a:t>кластерлік</a:t>
            </a:r>
            <a:r>
              <a:rPr lang="ru-RU" sz="2400" dirty="0"/>
              <a:t> </a:t>
            </a:r>
            <a:r>
              <a:rPr lang="ru-RU" sz="2400" dirty="0" err="1"/>
              <a:t>құрылым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Location-based</a:t>
            </a:r>
            <a:r>
              <a:rPr lang="en-US" sz="2400" dirty="0"/>
              <a:t> – </a:t>
            </a:r>
            <a:r>
              <a:rPr lang="ru-RU" sz="2400" dirty="0" err="1"/>
              <a:t>географиялық</a:t>
            </a:r>
            <a:r>
              <a:rPr lang="ru-RU" sz="2400" dirty="0"/>
              <a:t> </a:t>
            </a:r>
            <a:r>
              <a:rPr lang="ru-RU" sz="2400" dirty="0" err="1"/>
              <a:t>ақпарат</a:t>
            </a:r>
            <a:r>
              <a:rPr lang="ru-RU" sz="2400" dirty="0"/>
              <a:t> </a:t>
            </a:r>
            <a:r>
              <a:rPr lang="ru-RU" sz="2400" dirty="0" err="1"/>
              <a:t>қолданылады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1DA1F-B90A-0C9D-3224-D032786A8BDA}"/>
              </a:ext>
            </a:extLst>
          </p:cNvPr>
          <p:cNvSpPr txBox="1"/>
          <p:nvPr/>
        </p:nvSpPr>
        <p:spPr>
          <a:xfrm>
            <a:off x="350823" y="3429000"/>
            <a:ext cx="4936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Network Operations</a:t>
            </a:r>
          </a:p>
          <a:p>
            <a:pPr>
              <a:buNone/>
            </a:pPr>
            <a:r>
              <a:rPr lang="ru-RU" sz="2000" dirty="0" err="1"/>
              <a:t>Желі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принципі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Multipath</a:t>
            </a:r>
            <a:r>
              <a:rPr lang="en-US" sz="2000" dirty="0"/>
              <a:t> – </a:t>
            </a:r>
            <a:r>
              <a:rPr lang="ru-RU" sz="2000" dirty="0" err="1"/>
              <a:t>бірнеше</a:t>
            </a:r>
            <a:r>
              <a:rPr lang="ru-RU" sz="2000" dirty="0"/>
              <a:t> маршрут </a:t>
            </a:r>
            <a:r>
              <a:rPr lang="ru-RU" sz="2000" dirty="0" err="1"/>
              <a:t>қолдану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Query-based</a:t>
            </a:r>
            <a:r>
              <a:rPr lang="en-US" sz="2000" dirty="0"/>
              <a:t> – </a:t>
            </a:r>
            <a:r>
              <a:rPr lang="ru-RU" sz="2000" dirty="0" err="1"/>
              <a:t>сұраныс</a:t>
            </a:r>
            <a:r>
              <a:rPr lang="ru-RU" sz="2000" dirty="0"/>
              <a:t> </a:t>
            </a:r>
            <a:r>
              <a:rPr lang="ru-RU" sz="2000" dirty="0" err="1"/>
              <a:t>негізінде</a:t>
            </a:r>
            <a:r>
              <a:rPr lang="ru-RU" sz="2000" dirty="0"/>
              <a:t> </a:t>
            </a:r>
            <a:r>
              <a:rPr lang="ru-RU" sz="2000" dirty="0" err="1"/>
              <a:t>дерек</a:t>
            </a:r>
            <a:r>
              <a:rPr lang="ru-RU" sz="2000" dirty="0"/>
              <a:t> </a:t>
            </a:r>
            <a:r>
              <a:rPr lang="ru-RU" sz="2000" dirty="0" err="1"/>
              <a:t>жіберу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Negotiation</a:t>
            </a:r>
            <a:r>
              <a:rPr lang="en-US" sz="2000" dirty="0"/>
              <a:t> – </a:t>
            </a:r>
            <a:r>
              <a:rPr lang="ru-RU" sz="2000" dirty="0" err="1"/>
              <a:t>дерек</a:t>
            </a:r>
            <a:r>
              <a:rPr lang="ru-RU" sz="2000" dirty="0"/>
              <a:t> </a:t>
            </a:r>
            <a:r>
              <a:rPr lang="ru-RU" sz="2000" dirty="0" err="1"/>
              <a:t>алмасуды</a:t>
            </a:r>
            <a:r>
              <a:rPr lang="ru-RU" sz="2000" dirty="0"/>
              <a:t> </a:t>
            </a:r>
            <a:r>
              <a:rPr lang="ru-RU" sz="2000" dirty="0" err="1"/>
              <a:t>келісу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QoS-based</a:t>
            </a:r>
            <a:r>
              <a:rPr lang="en-US" sz="2000" dirty="0"/>
              <a:t> – </a:t>
            </a:r>
            <a:r>
              <a:rPr lang="ru-RU" sz="2000" dirty="0" err="1"/>
              <a:t>қызмет</a:t>
            </a:r>
            <a:r>
              <a:rPr lang="ru-RU" sz="2000" dirty="0"/>
              <a:t> </a:t>
            </a:r>
            <a:r>
              <a:rPr lang="ru-RU" sz="2000" dirty="0" err="1"/>
              <a:t>сапасына</a:t>
            </a:r>
            <a:r>
              <a:rPr lang="ru-RU" sz="2000" dirty="0"/>
              <a:t> </a:t>
            </a:r>
            <a:r>
              <a:rPr lang="ru-RU" sz="2000" dirty="0" err="1"/>
              <a:t>негізделген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Coherent</a:t>
            </a:r>
            <a:r>
              <a:rPr lang="en-US" sz="2000" dirty="0"/>
              <a:t> – </a:t>
            </a:r>
            <a:r>
              <a:rPr lang="ru-RU" sz="2000" dirty="0" err="1"/>
              <a:t>өңделген</a:t>
            </a:r>
            <a:r>
              <a:rPr lang="ru-RU" sz="2000" dirty="0"/>
              <a:t> </a:t>
            </a:r>
            <a:r>
              <a:rPr lang="ru-RU" sz="2000" dirty="0" err="1"/>
              <a:t>деректерді</a:t>
            </a:r>
            <a:r>
              <a:rPr lang="ru-RU" sz="2000" dirty="0"/>
              <a:t> </a:t>
            </a:r>
            <a:r>
              <a:rPr lang="ru-RU" sz="2000" dirty="0" err="1"/>
              <a:t>жіберу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51466-CB59-7AB7-7F34-39CDF58D11D5}"/>
              </a:ext>
            </a:extLst>
          </p:cNvPr>
          <p:cNvSpPr txBox="1"/>
          <p:nvPr/>
        </p:nvSpPr>
        <p:spPr>
          <a:xfrm>
            <a:off x="6380431" y="3429000"/>
            <a:ext cx="4058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Initiator of Communication</a:t>
            </a:r>
          </a:p>
          <a:p>
            <a:pPr>
              <a:buNone/>
            </a:pP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бастайтын</a:t>
            </a:r>
            <a:r>
              <a:rPr lang="ru-RU" sz="2000" dirty="0"/>
              <a:t> </a:t>
            </a:r>
            <a:r>
              <a:rPr lang="ru-RU" sz="2000" dirty="0" err="1"/>
              <a:t>тарап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Source initiated</a:t>
            </a:r>
            <a:r>
              <a:rPr lang="en-US" sz="2000" dirty="0"/>
              <a:t> – </a:t>
            </a:r>
            <a:r>
              <a:rPr lang="ru-RU" sz="2000" dirty="0" err="1"/>
              <a:t>деректер</a:t>
            </a:r>
            <a:r>
              <a:rPr lang="ru-RU" sz="2000" dirty="0"/>
              <a:t> </a:t>
            </a:r>
            <a:r>
              <a:rPr lang="ru-RU" sz="2000" dirty="0" err="1"/>
              <a:t>көзі</a:t>
            </a:r>
            <a:r>
              <a:rPr lang="ru-RU" sz="2000" dirty="0"/>
              <a:t> </a:t>
            </a:r>
            <a:r>
              <a:rPr lang="ru-RU" sz="2000" dirty="0" err="1"/>
              <a:t>бастайды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Destination initiated</a:t>
            </a:r>
            <a:r>
              <a:rPr lang="en-US" sz="2000" dirty="0"/>
              <a:t> – </a:t>
            </a:r>
            <a:r>
              <a:rPr lang="ru-RU" sz="2000" dirty="0" err="1"/>
              <a:t>қабылдаушы</a:t>
            </a:r>
            <a:r>
              <a:rPr lang="ru-RU" sz="2000" dirty="0"/>
              <a:t> </a:t>
            </a:r>
            <a:r>
              <a:rPr lang="ru-RU" sz="2000" dirty="0" err="1"/>
              <a:t>бастайды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454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57237-7215-41BC-93C5-1F1E053B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9FB6B-2D73-E791-42DD-027C84E3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8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EDA76A-D438-C7B8-0BF5-C575D3D5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514"/>
            <a:ext cx="10515600" cy="575145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Wireless Sensor Networks (WSN)</a:t>
            </a:r>
            <a:r>
              <a:rPr lang="en-US" dirty="0"/>
              <a:t> </a:t>
            </a:r>
            <a:r>
              <a:rPr lang="ru-RU" dirty="0" err="1"/>
              <a:t>жүйелерінде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түйіндердің</a:t>
            </a:r>
            <a:r>
              <a:rPr lang="ru-RU" dirty="0"/>
              <a:t> энергия </a:t>
            </a:r>
            <a:r>
              <a:rPr lang="ru-RU" dirty="0" err="1"/>
              <a:t>тиімділігі</a:t>
            </a:r>
            <a:r>
              <a:rPr lang="ru-RU" dirty="0"/>
              <a:t> — </a:t>
            </a:r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шектеуші</a:t>
            </a:r>
            <a:r>
              <a:rPr lang="ru-RU" dirty="0"/>
              <a:t> факторы.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Қарастырылатын</a:t>
            </a:r>
            <a:r>
              <a:rPr lang="ru-RU" b="1" dirty="0"/>
              <a:t> </a:t>
            </a:r>
            <a:r>
              <a:rPr lang="ru-RU" b="1" dirty="0" err="1"/>
              <a:t>мәселелер</a:t>
            </a:r>
            <a:endParaRPr lang="ru-RU" b="1" dirty="0"/>
          </a:p>
          <a:p>
            <a:r>
              <a:rPr lang="ru-RU" dirty="0" err="1"/>
              <a:t>Неліктен</a:t>
            </a:r>
            <a:r>
              <a:rPr lang="ru-RU" dirty="0"/>
              <a:t> энергия </a:t>
            </a:r>
            <a:r>
              <a:rPr lang="en-US" dirty="0"/>
              <a:t>WSN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endParaRPr lang="ru-RU" dirty="0"/>
          </a:p>
          <a:p>
            <a:r>
              <a:rPr lang="ru-RU" dirty="0" err="1"/>
              <a:t>Микроконтроллерлердің</a:t>
            </a:r>
            <a:r>
              <a:rPr lang="ru-RU" dirty="0"/>
              <a:t> энергия </a:t>
            </a:r>
            <a:r>
              <a:rPr lang="ru-RU" dirty="0" err="1"/>
              <a:t>режимдері</a:t>
            </a:r>
            <a:endParaRPr lang="ru-RU" dirty="0"/>
          </a:p>
          <a:p>
            <a:r>
              <a:rPr lang="en-US" dirty="0"/>
              <a:t>Duty Cycle </a:t>
            </a:r>
            <a:r>
              <a:rPr lang="ru-RU" dirty="0" err="1"/>
              <a:t>ұғымы</a:t>
            </a:r>
            <a:endParaRPr lang="ru-RU" dirty="0"/>
          </a:p>
          <a:p>
            <a:r>
              <a:rPr lang="en-US" dirty="0"/>
              <a:t>Energy harvesting (</a:t>
            </a:r>
            <a:r>
              <a:rPr lang="ru-RU" dirty="0"/>
              <a:t>энергия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/>
              <a:t>технологиялары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7127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CB4A8-6022-7A65-529F-56367DA1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Неліктен</a:t>
            </a:r>
            <a:r>
              <a:rPr lang="ru-RU" dirty="0"/>
              <a:t> энергия WSN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проблема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9EAC4-CD8A-C8A5-DEFC-91B53569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WSN </a:t>
            </a:r>
            <a:r>
              <a:rPr lang="ru-RU" dirty="0" err="1"/>
              <a:t>түйіндері</a:t>
            </a:r>
            <a:r>
              <a:rPr lang="ru-RU" dirty="0"/>
              <a:t> </a:t>
            </a:r>
            <a:r>
              <a:rPr lang="ru-RU" dirty="0" err="1"/>
              <a:t>көбіне</a:t>
            </a:r>
            <a:r>
              <a:rPr lang="ru-RU" dirty="0"/>
              <a:t>:</a:t>
            </a:r>
          </a:p>
          <a:p>
            <a:r>
              <a:rPr lang="ru-RU" dirty="0" err="1"/>
              <a:t>шалғай</a:t>
            </a:r>
            <a:r>
              <a:rPr lang="ru-RU" dirty="0"/>
              <a:t> </a:t>
            </a:r>
            <a:r>
              <a:rPr lang="ru-RU" dirty="0" err="1"/>
              <a:t>аймақтарда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endParaRPr lang="ru-RU" dirty="0"/>
          </a:p>
          <a:p>
            <a:r>
              <a:rPr lang="ru-RU" dirty="0" err="1"/>
              <a:t>батареямен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endParaRPr lang="ru-RU" dirty="0"/>
          </a:p>
          <a:p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автономды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етуі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Негізгі</a:t>
            </a:r>
            <a:r>
              <a:rPr lang="ru-RU" b="1" dirty="0"/>
              <a:t> </a:t>
            </a:r>
            <a:r>
              <a:rPr lang="ru-RU" b="1" dirty="0" err="1"/>
              <a:t>қиындықтар</a:t>
            </a:r>
            <a:endParaRPr lang="ru-RU" b="1" dirty="0"/>
          </a:p>
          <a:p>
            <a:r>
              <a:rPr lang="ru-RU" dirty="0" err="1"/>
              <a:t>батареяны</a:t>
            </a:r>
            <a:r>
              <a:rPr lang="ru-RU" dirty="0"/>
              <a:t> </a:t>
            </a:r>
            <a:r>
              <a:rPr lang="ru-RU" dirty="0" err="1"/>
              <a:t>ауыстыру</a:t>
            </a:r>
            <a:r>
              <a:rPr lang="ru-RU" dirty="0"/>
              <a:t> </a:t>
            </a:r>
            <a:r>
              <a:rPr lang="ru-RU" dirty="0" err="1"/>
              <a:t>қиын</a:t>
            </a:r>
            <a:endParaRPr lang="ru-RU" dirty="0"/>
          </a:p>
          <a:p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мыңдаған</a:t>
            </a:r>
            <a:r>
              <a:rPr lang="ru-RU" dirty="0"/>
              <a:t> сенсор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endParaRPr lang="ru-RU" dirty="0"/>
          </a:p>
          <a:p>
            <a:r>
              <a:rPr lang="ru-RU" dirty="0"/>
              <a:t>энергия ресурсы </a:t>
            </a:r>
            <a:r>
              <a:rPr lang="ru-RU" dirty="0" err="1"/>
              <a:t>шектеулі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Нәтиже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WSN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жобалауда</a:t>
            </a:r>
            <a:r>
              <a:rPr lang="ru-RU" dirty="0"/>
              <a:t> </a:t>
            </a:r>
            <a:r>
              <a:rPr lang="ru-RU" b="1" dirty="0"/>
              <a:t>энергия </a:t>
            </a:r>
            <a:r>
              <a:rPr lang="ru-RU" b="1" dirty="0" err="1"/>
              <a:t>тиімділігі</a:t>
            </a:r>
            <a:r>
              <a:rPr lang="ru-RU" b="1" dirty="0"/>
              <a:t> </a:t>
            </a:r>
            <a:r>
              <a:rPr lang="ru-RU" b="1" dirty="0" err="1"/>
              <a:t>негізгі</a:t>
            </a:r>
            <a:r>
              <a:rPr lang="ru-RU" b="1" dirty="0"/>
              <a:t> критерий </a:t>
            </a:r>
            <a:r>
              <a:rPr lang="ru-RU" b="1" dirty="0" err="1"/>
              <a:t>болып</a:t>
            </a:r>
            <a:r>
              <a:rPr lang="ru-RU" b="1" dirty="0"/>
              <a:t> </a:t>
            </a:r>
            <a:r>
              <a:rPr lang="ru-RU" b="1" dirty="0" err="1"/>
              <a:t>табылады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1026" name="Picture 2" descr="A Comparative Analysis of Energy Consumption in Wireless Sensor Networks |  Springer Nature Link">
            <a:extLst>
              <a:ext uri="{FF2B5EF4-FFF2-40B4-BE49-F238E27FC236}">
                <a16:creationId xmlns:a16="http://schemas.microsoft.com/office/drawing/2014/main" id="{19CC41C8-3EC2-4443-F843-569B2481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50" y="1303699"/>
            <a:ext cx="4384231" cy="30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5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verage energy consumption for a WSN with 5 to 50 Nodes. | Download  Scientific Diagram">
            <a:extLst>
              <a:ext uri="{FF2B5EF4-FFF2-40B4-BE49-F238E27FC236}">
                <a16:creationId xmlns:a16="http://schemas.microsoft.com/office/drawing/2014/main" id="{9AB349A5-F34D-D598-A633-7A289A4E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2" y="161271"/>
            <a:ext cx="8691611" cy="44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51BE9-73D5-56E3-8166-2A448947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4699535"/>
            <a:ext cx="5629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EF5C5-E99F-A46D-D3D6-DD58A7CF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түйіннің</a:t>
            </a:r>
            <a:r>
              <a:rPr lang="ru-RU" dirty="0"/>
              <a:t> энергия </a:t>
            </a:r>
            <a:r>
              <a:rPr lang="ru-RU" dirty="0" err="1"/>
              <a:t>тұтынуы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9084B-5B1E-195A-20C5-F689EEDD1311}"/>
              </a:ext>
            </a:extLst>
          </p:cNvPr>
          <p:cNvSpPr txBox="1"/>
          <p:nvPr/>
        </p:nvSpPr>
        <p:spPr>
          <a:xfrm>
            <a:off x="432303" y="1690688"/>
            <a:ext cx="6097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WSN node </a:t>
            </a:r>
            <a:r>
              <a:rPr lang="ru-RU" sz="2400" dirty="0" err="1"/>
              <a:t>әдетте</a:t>
            </a:r>
            <a:r>
              <a:rPr lang="ru-RU" sz="2400" dirty="0"/>
              <a:t> </a:t>
            </a:r>
            <a:r>
              <a:rPr lang="ru-RU" sz="2400" dirty="0" err="1"/>
              <a:t>келесі</a:t>
            </a:r>
            <a:r>
              <a:rPr lang="ru-RU" sz="2400" dirty="0"/>
              <a:t> </a:t>
            </a:r>
            <a:r>
              <a:rPr lang="ru-RU" sz="2400" dirty="0" err="1"/>
              <a:t>модульдерден</a:t>
            </a:r>
            <a:r>
              <a:rPr lang="ru-RU" sz="2400" dirty="0"/>
              <a:t> </a:t>
            </a:r>
            <a:r>
              <a:rPr lang="ru-RU" sz="2400" dirty="0" err="1"/>
              <a:t>тұрады</a:t>
            </a:r>
            <a:r>
              <a:rPr lang="ru-RU" sz="24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400" i="1" dirty="0"/>
              <a:t>Sensor unit</a:t>
            </a:r>
            <a:r>
              <a:rPr lang="en-US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400" i="1" dirty="0"/>
              <a:t>Microcontroller</a:t>
            </a:r>
            <a:r>
              <a:rPr lang="en-US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400" i="1" dirty="0"/>
              <a:t>Radio transceiver</a:t>
            </a:r>
            <a:r>
              <a:rPr lang="en-US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400" i="1" dirty="0"/>
              <a:t>Power unit</a:t>
            </a:r>
            <a:r>
              <a:rPr lang="en-US" sz="2400" dirty="0"/>
              <a:t> </a:t>
            </a:r>
            <a:endParaRPr lang="ru-RU" sz="24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2AE5212-A890-C833-5C88-1B5211F2E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49048"/>
              </p:ext>
            </p:extLst>
          </p:nvPr>
        </p:nvGraphicFramePr>
        <p:xfrm>
          <a:off x="1011455" y="4541670"/>
          <a:ext cx="4340192" cy="1828800"/>
        </p:xfrm>
        <a:graphic>
          <a:graphicData uri="http://schemas.openxmlformats.org/drawingml/2006/table">
            <a:tbl>
              <a:tblPr/>
              <a:tblGrid>
                <a:gridCol w="2170096">
                  <a:extLst>
                    <a:ext uri="{9D8B030D-6E8A-4147-A177-3AD203B41FA5}">
                      <a16:colId xmlns:a16="http://schemas.microsoft.com/office/drawing/2014/main" val="2570803877"/>
                    </a:ext>
                  </a:extLst>
                </a:gridCol>
                <a:gridCol w="2170096">
                  <a:extLst>
                    <a:ext uri="{9D8B030D-6E8A-4147-A177-3AD203B41FA5}">
                      <a16:colId xmlns:a16="http://schemas.microsoft.com/office/drawing/2014/main" val="2496153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Операция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/>
                        <a:t>Энергия </a:t>
                      </a:r>
                      <a:r>
                        <a:rPr lang="ru-RU" dirty="0" err="1"/>
                        <a:t>тұтыну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6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Transmission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өте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жоғары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6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Reception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жоғары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5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Processing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орташа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573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Sleep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/>
                        <a:t>өте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төмен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04248"/>
                  </a:ext>
                </a:extLst>
              </a:tr>
            </a:tbl>
          </a:graphicData>
        </a:graphic>
      </p:graphicFrame>
      <p:pic>
        <p:nvPicPr>
          <p:cNvPr id="7" name="Picture 2" descr="A Comparative Analysis of Energy Consumption in Wireless Sensor Networks |  Springer Nature Link">
            <a:extLst>
              <a:ext uri="{FF2B5EF4-FFF2-40B4-BE49-F238E27FC236}">
                <a16:creationId xmlns:a16="http://schemas.microsoft.com/office/drawing/2014/main" id="{08B120E3-3A3E-505D-A674-FC4C5EA8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4" y="2128489"/>
            <a:ext cx="5589903" cy="38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315F8-A004-6426-7A68-80F0373E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84"/>
            <a:ext cx="10515600" cy="902499"/>
          </a:xfrm>
        </p:spPr>
        <p:txBody>
          <a:bodyPr/>
          <a:lstStyle/>
          <a:p>
            <a:r>
              <a:rPr lang="ru-RU" dirty="0" err="1"/>
              <a:t>Микроконтроллердің</a:t>
            </a:r>
            <a:r>
              <a:rPr lang="ru-RU" dirty="0"/>
              <a:t> энергия </a:t>
            </a:r>
            <a:r>
              <a:rPr lang="ru-RU" dirty="0" err="1"/>
              <a:t>режимдері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30F16-C93F-AA0B-D7C8-6C4F1023B5DD}"/>
              </a:ext>
            </a:extLst>
          </p:cNvPr>
          <p:cNvSpPr txBox="1"/>
          <p:nvPr/>
        </p:nvSpPr>
        <p:spPr>
          <a:xfrm>
            <a:off x="559052" y="873630"/>
            <a:ext cx="1094790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WSN </a:t>
            </a:r>
            <a:r>
              <a:rPr lang="ru-RU" sz="2400" dirty="0" err="1"/>
              <a:t>түйіндері</a:t>
            </a:r>
            <a:r>
              <a:rPr lang="ru-RU" sz="2400" dirty="0"/>
              <a:t> </a:t>
            </a:r>
            <a:r>
              <a:rPr lang="ru-RU" sz="2400" dirty="0" err="1"/>
              <a:t>энергияны</a:t>
            </a:r>
            <a:r>
              <a:rPr lang="ru-RU" sz="2400" dirty="0"/>
              <a:t> </a:t>
            </a:r>
            <a:r>
              <a:rPr lang="ru-RU" sz="2400" dirty="0" err="1"/>
              <a:t>үнемдеу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en-US" sz="2400" b="1" dirty="0"/>
              <a:t>power management</a:t>
            </a:r>
            <a:r>
              <a:rPr lang="en-US" sz="2400" dirty="0"/>
              <a:t> </a:t>
            </a:r>
            <a:r>
              <a:rPr lang="ru-RU" sz="2400" dirty="0" err="1"/>
              <a:t>қолданады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режимдер</a:t>
            </a:r>
            <a:r>
              <a:rPr lang="ru-RU" sz="2400" dirty="0"/>
              <a:t>:</a:t>
            </a:r>
            <a:endParaRPr lang="en-US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en-US" sz="2000" b="1" dirty="0"/>
              <a:t>Active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толық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режимі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деректер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жіберу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None/>
            </a:pPr>
            <a:r>
              <a:rPr lang="en-US" sz="2000" b="1" dirty="0"/>
              <a:t>Idle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процессор </a:t>
            </a:r>
            <a:r>
              <a:rPr lang="ru-RU" sz="2000" dirty="0" err="1"/>
              <a:t>тоқтайды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периферия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істейді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55BD1-D73D-4D6F-78E9-DBDF77BBB054}"/>
              </a:ext>
            </a:extLst>
          </p:cNvPr>
          <p:cNvSpPr txBox="1"/>
          <p:nvPr/>
        </p:nvSpPr>
        <p:spPr>
          <a:xfrm>
            <a:off x="559052" y="4228395"/>
            <a:ext cx="47281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Sleep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көптеген</a:t>
            </a:r>
            <a:r>
              <a:rPr lang="ru-RU" sz="2000" dirty="0"/>
              <a:t> </a:t>
            </a:r>
            <a:r>
              <a:rPr lang="ru-RU" sz="2000" dirty="0" err="1"/>
              <a:t>модульдер</a:t>
            </a:r>
            <a:r>
              <a:rPr lang="ru-RU" sz="2000" dirty="0"/>
              <a:t> </a:t>
            </a:r>
            <a:r>
              <a:rPr lang="ru-RU" sz="2000" dirty="0" err="1"/>
              <a:t>өшірілген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энергия </a:t>
            </a:r>
            <a:r>
              <a:rPr lang="ru-RU" sz="2000" dirty="0" err="1"/>
              <a:t>тұтынуы</a:t>
            </a:r>
            <a:r>
              <a:rPr lang="ru-RU" sz="2000" dirty="0"/>
              <a:t> </a:t>
            </a:r>
            <a:r>
              <a:rPr lang="ru-RU" sz="2000" dirty="0" err="1"/>
              <a:t>өте</a:t>
            </a:r>
            <a:r>
              <a:rPr lang="ru-RU" sz="2000" dirty="0"/>
              <a:t> аз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None/>
            </a:pPr>
            <a:r>
              <a:rPr lang="en-US" sz="2000" b="1" dirty="0"/>
              <a:t>Deep sleep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тек таймер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en-US" sz="2000" dirty="0"/>
              <a:t>interrupt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істейді</a:t>
            </a:r>
            <a:endParaRPr lang="ru-RU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8FF2C1-B97D-A56F-F64E-7DB99B8E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08" y="1476000"/>
            <a:ext cx="6517740" cy="405598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8E89CF-8250-193B-ECC4-EF542B15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36" y="5594226"/>
            <a:ext cx="4981876" cy="10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1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713F1-D55B-EAFB-81AC-1C978A54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69"/>
            <a:ext cx="10515600" cy="809156"/>
          </a:xfrm>
        </p:spPr>
        <p:txBody>
          <a:bodyPr>
            <a:normAutofit/>
          </a:bodyPr>
          <a:lstStyle/>
          <a:p>
            <a:r>
              <a:rPr lang="en-US" dirty="0"/>
              <a:t>Duty Cycle </a:t>
            </a:r>
            <a:r>
              <a:rPr lang="ru-RU" dirty="0" err="1"/>
              <a:t>ұғымы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F6AF-8B46-84F3-9729-2F7DE2320CA3}"/>
              </a:ext>
            </a:extLst>
          </p:cNvPr>
          <p:cNvSpPr txBox="1"/>
          <p:nvPr/>
        </p:nvSpPr>
        <p:spPr>
          <a:xfrm>
            <a:off x="838200" y="1178375"/>
            <a:ext cx="5042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Duty Cycle</a:t>
            </a:r>
            <a:r>
              <a:rPr lang="en-US" sz="2000" dirty="0"/>
              <a:t> — </a:t>
            </a:r>
            <a:r>
              <a:rPr lang="ru-RU" sz="2000" dirty="0" err="1"/>
              <a:t>құрылғының</a:t>
            </a:r>
            <a:r>
              <a:rPr lang="ru-RU" sz="2000" dirty="0"/>
              <a:t> актив </a:t>
            </a:r>
            <a:r>
              <a:rPr lang="ru-RU" sz="2000" dirty="0" err="1"/>
              <a:t>күйде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істейтін</a:t>
            </a:r>
            <a:r>
              <a:rPr lang="ru-RU" sz="2000" dirty="0"/>
              <a:t> </a:t>
            </a:r>
            <a:r>
              <a:rPr lang="ru-RU" sz="2000" dirty="0" err="1"/>
              <a:t>уақыт</a:t>
            </a:r>
            <a:r>
              <a:rPr lang="ru-RU" sz="2000" dirty="0"/>
              <a:t> </a:t>
            </a:r>
            <a:r>
              <a:rPr lang="ru-RU" sz="2000" dirty="0" err="1"/>
              <a:t>үлесі</a:t>
            </a:r>
            <a:r>
              <a:rPr lang="ru-RU" sz="2000" dirty="0"/>
              <a:t>.</a:t>
            </a:r>
            <a:endParaRPr lang="ru-KZ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AC791-DDDC-6CF2-91F9-2B16BDA3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2038975"/>
            <a:ext cx="4766948" cy="148738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550DC83-8E71-6824-2017-AF5C3ED97E4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32703" y="3603304"/>
            <a:ext cx="1703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= 1 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9 s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872200-9F9B-DE8A-DFB1-73DCD157B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59" y="4443182"/>
            <a:ext cx="3487069" cy="1026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54FEE3-516E-1D88-7248-B65510079564}"/>
              </a:ext>
            </a:extLst>
          </p:cNvPr>
          <p:cNvSpPr txBox="1"/>
          <p:nvPr/>
        </p:nvSpPr>
        <p:spPr>
          <a:xfrm>
            <a:off x="838200" y="5679625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Duty cycle </a:t>
            </a:r>
            <a:r>
              <a:rPr lang="ru-RU" dirty="0"/>
              <a:t>аз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сайын</a:t>
            </a:r>
            <a:br>
              <a:rPr lang="ru-RU" dirty="0"/>
            </a:br>
            <a:r>
              <a:rPr lang="ru-RU" b="1" dirty="0"/>
              <a:t>энергия </a:t>
            </a:r>
            <a:r>
              <a:rPr lang="ru-RU" b="1" dirty="0" err="1"/>
              <a:t>тұтыну</a:t>
            </a:r>
            <a:r>
              <a:rPr lang="ru-RU" b="1" dirty="0"/>
              <a:t> </a:t>
            </a:r>
            <a:r>
              <a:rPr lang="ru-RU" b="1" dirty="0" err="1"/>
              <a:t>азаяды</a:t>
            </a:r>
            <a:r>
              <a:rPr lang="ru-RU" b="1" dirty="0"/>
              <a:t>.</a:t>
            </a:r>
            <a:endParaRPr lang="ru-KZ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F9BAC6-EB3A-68AF-9569-39524F3E0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073" y="4739304"/>
            <a:ext cx="4774130" cy="2118696"/>
          </a:xfrm>
          <a:prstGeom prst="rect">
            <a:avLst/>
          </a:prstGeom>
        </p:spPr>
      </p:pic>
      <p:pic>
        <p:nvPicPr>
          <p:cNvPr id="5123" name="Picture 3" descr="Energy conservation in wireless sensor networks: A survey - ScienceDirect">
            <a:extLst>
              <a:ext uri="{FF2B5EF4-FFF2-40B4-BE49-F238E27FC236}">
                <a16:creationId xmlns:a16="http://schemas.microsoft.com/office/drawing/2014/main" id="{59347894-371C-4FEF-D5E0-D39CD37F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04" y="1234760"/>
            <a:ext cx="4238170" cy="25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7B70B-36E1-D3C0-7092-6694EE47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" y="158224"/>
            <a:ext cx="6080087" cy="8669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Энергия </a:t>
            </a:r>
            <a:r>
              <a:rPr lang="ru-RU" sz="3200" b="1" dirty="0" err="1">
                <a:solidFill>
                  <a:srgbClr val="FF0000"/>
                </a:solidFill>
              </a:rPr>
              <a:t>жинау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технологиялары</a:t>
            </a:r>
            <a:r>
              <a:rPr lang="ru-RU" sz="3200" b="1" dirty="0">
                <a:solidFill>
                  <a:srgbClr val="FF0000"/>
                </a:solidFill>
              </a:rPr>
              <a:t> (Energy </a:t>
            </a:r>
            <a:r>
              <a:rPr lang="ru-RU" sz="3200" b="1" dirty="0" err="1">
                <a:solidFill>
                  <a:srgbClr val="FF0000"/>
                </a:solidFill>
              </a:rPr>
              <a:t>Harvesting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  <a:endParaRPr lang="ru-KZ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B6DA3-0B82-681A-04F6-9BF19A65C63B}"/>
              </a:ext>
            </a:extLst>
          </p:cNvPr>
          <p:cNvSpPr txBox="1"/>
          <p:nvPr/>
        </p:nvSpPr>
        <p:spPr>
          <a:xfrm>
            <a:off x="258303" y="1465007"/>
            <a:ext cx="46602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WSN </a:t>
            </a:r>
            <a:r>
              <a:rPr lang="ru-RU" dirty="0" err="1"/>
              <a:t>жүйелерінде</a:t>
            </a:r>
            <a:r>
              <a:rPr lang="ru-RU" dirty="0"/>
              <a:t> </a:t>
            </a:r>
            <a:r>
              <a:rPr lang="ru-RU" dirty="0" err="1"/>
              <a:t>батареяны</a:t>
            </a:r>
            <a:r>
              <a:rPr lang="ru-RU" dirty="0"/>
              <a:t> </a:t>
            </a:r>
            <a:r>
              <a:rPr lang="ru-RU" dirty="0" err="1"/>
              <a:t>толықтыру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b="1" dirty="0"/>
              <a:t>energy harvesting</a:t>
            </a:r>
            <a:r>
              <a:rPr lang="en-US" dirty="0"/>
              <a:t> </a:t>
            </a:r>
            <a:r>
              <a:rPr lang="ru-RU" dirty="0" err="1"/>
              <a:t>әдістері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  <a:endParaRPr lang="en-US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көздер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b="1" dirty="0" err="1"/>
              <a:t>Күн</a:t>
            </a:r>
            <a:r>
              <a:rPr lang="ru-RU" b="1" dirty="0"/>
              <a:t> </a:t>
            </a:r>
            <a:r>
              <a:rPr lang="ru-RU" b="1" dirty="0" err="1"/>
              <a:t>энергиясы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solar panels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</a:t>
            </a:r>
            <a:r>
              <a:rPr lang="ru-RU" dirty="0" err="1"/>
              <a:t>әдіс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None/>
            </a:pPr>
            <a:r>
              <a:rPr lang="ru-RU" b="1" dirty="0" err="1"/>
              <a:t>Вибрациялық</a:t>
            </a:r>
            <a:r>
              <a:rPr lang="ru-RU" b="1" dirty="0"/>
              <a:t> энергия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пьезоэлектрлік</a:t>
            </a:r>
            <a:r>
              <a:rPr lang="ru-RU" dirty="0"/>
              <a:t> </a:t>
            </a:r>
            <a:r>
              <a:rPr lang="ru-RU" dirty="0" err="1"/>
              <a:t>генераторлар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None/>
            </a:pPr>
            <a:r>
              <a:rPr lang="ru-RU" b="1" dirty="0" err="1"/>
              <a:t>Термиялық</a:t>
            </a:r>
            <a:r>
              <a:rPr lang="ru-RU" b="1" dirty="0"/>
              <a:t> энергия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температура </a:t>
            </a:r>
            <a:r>
              <a:rPr lang="ru-RU" dirty="0" err="1"/>
              <a:t>айырмасы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None/>
            </a:pPr>
            <a:r>
              <a:rPr lang="ru-RU" b="1" dirty="0" err="1"/>
              <a:t>Радиожиілікті</a:t>
            </a:r>
            <a:r>
              <a:rPr lang="ru-RU" b="1" dirty="0"/>
              <a:t> энергия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RF energy harvesting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0DB8EE-659A-69EC-4E99-DB64E5EB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37" y="622543"/>
            <a:ext cx="7148363" cy="5030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C39157-BF26-91F8-198C-983BC5C8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813" y="5653087"/>
            <a:ext cx="4072472" cy="11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16374-8F40-B4F2-EA07-449CC415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Тақырып. </a:t>
            </a:r>
            <a:r>
              <a:rPr lang="en-US" dirty="0"/>
              <a:t>WSN </a:t>
            </a:r>
            <a:r>
              <a:rPr lang="ru-RU" dirty="0" err="1"/>
              <a:t>жүйелерінде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маршрутизациялау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BD804-3654-93AD-6B5D-E913646ED402}"/>
              </a:ext>
            </a:extLst>
          </p:cNvPr>
          <p:cNvSpPr txBox="1"/>
          <p:nvPr/>
        </p:nvSpPr>
        <p:spPr>
          <a:xfrm>
            <a:off x="287593" y="2246165"/>
            <a:ext cx="5434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Маршрутизация (</a:t>
            </a:r>
            <a:r>
              <a:rPr lang="en-US" sz="2000" b="1" dirty="0"/>
              <a:t>Routing)</a:t>
            </a:r>
            <a:r>
              <a:rPr lang="en-US" sz="2000" dirty="0"/>
              <a:t> — </a:t>
            </a:r>
            <a:r>
              <a:rPr lang="ru-RU" sz="2000" dirty="0" err="1"/>
              <a:t>сенсорлық</a:t>
            </a:r>
            <a:r>
              <a:rPr lang="ru-RU" sz="2000" dirty="0"/>
              <a:t> </a:t>
            </a:r>
            <a:r>
              <a:rPr lang="ru-RU" sz="2000" dirty="0" err="1"/>
              <a:t>түйіндерден</a:t>
            </a:r>
            <a:r>
              <a:rPr lang="ru-RU" sz="2000" dirty="0"/>
              <a:t> </a:t>
            </a:r>
            <a:r>
              <a:rPr lang="ru-RU" sz="2000" dirty="0" err="1"/>
              <a:t>алынған</a:t>
            </a:r>
            <a:r>
              <a:rPr lang="ru-RU" sz="2000" dirty="0"/>
              <a:t> </a:t>
            </a:r>
            <a:r>
              <a:rPr lang="ru-RU" sz="2000" dirty="0" err="1"/>
              <a:t>деректерді</a:t>
            </a:r>
            <a:r>
              <a:rPr lang="ru-RU" sz="2000" dirty="0"/>
              <a:t> </a:t>
            </a:r>
            <a:r>
              <a:rPr lang="ru-RU" sz="2000" b="1" dirty="0" err="1"/>
              <a:t>базалық</a:t>
            </a:r>
            <a:r>
              <a:rPr lang="ru-RU" sz="2000" b="1" dirty="0"/>
              <a:t> </a:t>
            </a:r>
            <a:r>
              <a:rPr lang="ru-RU" sz="2000" b="1" dirty="0" err="1"/>
              <a:t>станцияға</a:t>
            </a:r>
            <a:r>
              <a:rPr lang="ru-RU" sz="2000" b="1" dirty="0"/>
              <a:t> (</a:t>
            </a:r>
            <a:r>
              <a:rPr lang="en-US" sz="2000" b="1" dirty="0"/>
              <a:t>sink)</a:t>
            </a:r>
            <a:r>
              <a:rPr lang="en-US" sz="2000" dirty="0"/>
              <a:t> </a:t>
            </a:r>
            <a:r>
              <a:rPr lang="ru-RU" sz="2000" dirty="0" err="1"/>
              <a:t>жеткізу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.</a:t>
            </a:r>
            <a:endParaRPr lang="ru-KZ" sz="2000" dirty="0"/>
          </a:p>
        </p:txBody>
      </p:sp>
      <p:pic>
        <p:nvPicPr>
          <p:cNvPr id="7170" name="Picture 2" descr="Optimization of Routing-Based Clustering Approaches in Wireless Sensor  Network: Review and Open Research Issues">
            <a:extLst>
              <a:ext uri="{FF2B5EF4-FFF2-40B4-BE49-F238E27FC236}">
                <a16:creationId xmlns:a16="http://schemas.microsoft.com/office/drawing/2014/main" id="{9BA422E5-6AF6-A491-5CC1-BE6E6118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96" y="1789793"/>
            <a:ext cx="5864677" cy="23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609E3D-B713-F309-2A56-77F197792616}"/>
              </a:ext>
            </a:extLst>
          </p:cNvPr>
          <p:cNvSpPr txBox="1"/>
          <p:nvPr/>
        </p:nvSpPr>
        <p:spPr>
          <a:xfrm>
            <a:off x="287592" y="3815219"/>
            <a:ext cx="83856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WSN </a:t>
            </a:r>
            <a:r>
              <a:rPr lang="ru-RU" sz="2400" dirty="0" err="1"/>
              <a:t>жүйесінде</a:t>
            </a:r>
            <a:r>
              <a:rPr lang="ru-RU" sz="2400" dirty="0"/>
              <a:t> </a:t>
            </a:r>
            <a:r>
              <a:rPr lang="ru-RU" sz="2400" dirty="0" err="1"/>
              <a:t>деректер</a:t>
            </a:r>
            <a:r>
              <a:rPr lang="ru-RU" sz="2400" dirty="0"/>
              <a:t> </a:t>
            </a:r>
            <a:r>
              <a:rPr lang="ru-RU" sz="2400" dirty="0" err="1"/>
              <a:t>ағыны</a:t>
            </a:r>
            <a:r>
              <a:rPr lang="ru-RU" sz="2400" dirty="0"/>
              <a:t>:</a:t>
            </a:r>
          </a:p>
          <a:p>
            <a:pPr>
              <a:buNone/>
            </a:pPr>
            <a:r>
              <a:rPr lang="en-US" sz="2400" b="1" dirty="0"/>
              <a:t>Sensor node → Intermediate nodes → Base station</a:t>
            </a:r>
            <a:r>
              <a:rPr lang="ru-RU" sz="2400" b="1" dirty="0"/>
              <a:t> (</a:t>
            </a:r>
            <a:r>
              <a:rPr lang="en-US" sz="2400" b="1" dirty="0"/>
              <a:t>Sink node</a:t>
            </a:r>
            <a:r>
              <a:rPr lang="ru-RU" sz="2400" b="1" dirty="0"/>
              <a:t>)</a:t>
            </a:r>
            <a:endParaRPr lang="en-US" sz="2400" dirty="0"/>
          </a:p>
          <a:p>
            <a:pPr>
              <a:buNone/>
            </a:pPr>
            <a:r>
              <a:rPr lang="ru-RU" sz="2400" dirty="0" err="1"/>
              <a:t>Маршрутизацияның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міндеттері</a:t>
            </a:r>
            <a:r>
              <a:rPr lang="ru-RU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тиімді</a:t>
            </a:r>
            <a:r>
              <a:rPr lang="ru-RU" sz="2400" dirty="0"/>
              <a:t> маршрут </a:t>
            </a:r>
            <a:r>
              <a:rPr lang="ru-RU" sz="2400" dirty="0" err="1"/>
              <a:t>таңдау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энергияны</a:t>
            </a:r>
            <a:r>
              <a:rPr lang="ru-RU" sz="2400" dirty="0"/>
              <a:t> </a:t>
            </a:r>
            <a:r>
              <a:rPr lang="ru-RU" sz="2400" dirty="0" err="1"/>
              <a:t>үнемдеу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желінің</a:t>
            </a:r>
            <a:r>
              <a:rPr lang="ru-RU" sz="2400" dirty="0"/>
              <a:t> </a:t>
            </a:r>
            <a:r>
              <a:rPr lang="ru-RU" sz="2400" dirty="0" err="1"/>
              <a:t>сенімді</a:t>
            </a:r>
            <a:r>
              <a:rPr lang="ru-RU" sz="2400" dirty="0"/>
              <a:t> </a:t>
            </a:r>
            <a:r>
              <a:rPr lang="ru-RU" sz="2400" dirty="0" err="1"/>
              <a:t>жұмысын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1035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540</Words>
  <Application>Microsoft Office PowerPoint</Application>
  <PresentationFormat>Широкоэкранный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Тема Office</vt:lpstr>
      <vt:lpstr>WSN сенсорлық түйіндерінің энергия тұтынуы және автономды жұмысы</vt:lpstr>
      <vt:lpstr>Презентация PowerPoint</vt:lpstr>
      <vt:lpstr>Неліктен энергия WSN үшін басты проблема</vt:lpstr>
      <vt:lpstr>Презентация PowerPoint</vt:lpstr>
      <vt:lpstr>Сенсорлық түйіннің энергия тұтынуы</vt:lpstr>
      <vt:lpstr>Микроконтроллердің энергия режимдері</vt:lpstr>
      <vt:lpstr>Duty Cycle ұғымы</vt:lpstr>
      <vt:lpstr>Энергия жинау технологиялары (Energy Harvesting)</vt:lpstr>
      <vt:lpstr>Тақырып. WSN жүйелерінде деректерді маршрутизациялау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Beybit Karibayev</dc:creator>
  <cp:lastModifiedBy>Beybit Karibayev</cp:lastModifiedBy>
  <cp:revision>6</cp:revision>
  <dcterms:created xsi:type="dcterms:W3CDTF">2026-03-16T05:36:43Z</dcterms:created>
  <dcterms:modified xsi:type="dcterms:W3CDTF">2026-03-16T09:41:57Z</dcterms:modified>
</cp:coreProperties>
</file>